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8" r:id="rId2"/>
    <p:sldId id="269" r:id="rId3"/>
    <p:sldId id="270" r:id="rId4"/>
    <p:sldId id="276" r:id="rId5"/>
    <p:sldId id="277" r:id="rId6"/>
    <p:sldId id="278" r:id="rId7"/>
    <p:sldId id="279" r:id="rId8"/>
    <p:sldId id="280" r:id="rId9"/>
    <p:sldId id="281" r:id="rId10"/>
    <p:sldId id="282" r:id="rId11"/>
    <p:sldId id="283" r:id="rId12"/>
    <p:sldId id="284" r:id="rId13"/>
    <p:sldId id="285" r:id="rId14"/>
    <p:sldId id="28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F3F9B9-3D01-43FC-87DF-FC2378F8DC52}" type="datetimeFigureOut">
              <a:rPr lang="en-US" smtClean="0"/>
              <a:pPr/>
              <a:t>04-Mar-20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25F981-DF1E-4ACE-BD52-7D942312723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04-Mar-20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04-Mar-20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04-Mar-20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04-Mar-20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753272-0A1F-4DAF-A258-CFF9D62661C1}" type="datetimeFigureOut">
              <a:rPr lang="en-US" smtClean="0"/>
              <a:pPr/>
              <a:t>04-Mar-20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753272-0A1F-4DAF-A258-CFF9D62661C1}" type="datetimeFigureOut">
              <a:rPr lang="en-US" smtClean="0"/>
              <a:pPr/>
              <a:t>04-Mar-20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753272-0A1F-4DAF-A258-CFF9D62661C1}" type="datetimeFigureOut">
              <a:rPr lang="en-US" smtClean="0"/>
              <a:pPr/>
              <a:t>04-Mar-20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753272-0A1F-4DAF-A258-CFF9D62661C1}" type="datetimeFigureOut">
              <a:rPr lang="en-US" smtClean="0"/>
              <a:pPr/>
              <a:t>04-Mar-20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753272-0A1F-4DAF-A258-CFF9D62661C1}" type="datetimeFigureOut">
              <a:rPr lang="en-US" smtClean="0"/>
              <a:pPr/>
              <a:t>04-Mar-20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753272-0A1F-4DAF-A258-CFF9D62661C1}" type="datetimeFigureOut">
              <a:rPr lang="en-US" smtClean="0"/>
              <a:pPr/>
              <a:t>04-Mar-20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753272-0A1F-4DAF-A258-CFF9D62661C1}" type="datetimeFigureOut">
              <a:rPr lang="en-US" smtClean="0"/>
              <a:pPr/>
              <a:t>04-Mar-20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53272-0A1F-4DAF-A258-CFF9D62661C1}" type="datetimeFigureOut">
              <a:rPr lang="en-US" smtClean="0"/>
              <a:pPr/>
              <a:t>04-Mar-20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3AF756-9660-4197-9024-D11FC0C1C6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lstStyle/>
          <a:p>
            <a:r>
              <a:rPr lang="en-US" dirty="0" smtClean="0"/>
              <a:t>Functions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buAutoNum type="arabicPeriod"/>
            </a:pPr>
            <a:r>
              <a:rPr lang="en-US" b="1" dirty="0" smtClean="0">
                <a:solidFill>
                  <a:schemeClr val="tx1"/>
                </a:solidFill>
              </a:rPr>
              <a:t>Planning- </a:t>
            </a:r>
            <a:r>
              <a:rPr lang="en-US" dirty="0" smtClean="0">
                <a:solidFill>
                  <a:schemeClr val="tx1"/>
                </a:solidFill>
              </a:rPr>
              <a:t>deciding in advance what to do, how to do, when to do, and who is going to do</a:t>
            </a:r>
          </a:p>
          <a:p>
            <a:pPr marL="514350" indent="-514350" algn="l" fontAlgn="base">
              <a:buAutoNum type="arabicPeriod"/>
            </a:pPr>
            <a:r>
              <a:rPr lang="en-US" b="1" dirty="0" err="1" smtClean="0">
                <a:solidFill>
                  <a:schemeClr val="tx1"/>
                </a:solidFill>
              </a:rPr>
              <a:t>Organising</a:t>
            </a:r>
            <a:r>
              <a:rPr lang="en-US" b="1" dirty="0" smtClean="0">
                <a:solidFill>
                  <a:schemeClr val="tx1"/>
                </a:solidFill>
              </a:rPr>
              <a:t>- </a:t>
            </a:r>
            <a:r>
              <a:rPr lang="en-US" dirty="0" err="1" smtClean="0">
                <a:solidFill>
                  <a:schemeClr val="tx1"/>
                </a:solidFill>
              </a:rPr>
              <a:t>Organise</a:t>
            </a:r>
            <a:r>
              <a:rPr lang="en-US" dirty="0" smtClean="0">
                <a:solidFill>
                  <a:schemeClr val="tx1"/>
                </a:solidFill>
              </a:rPr>
              <a:t> the activities, establish </a:t>
            </a:r>
            <a:r>
              <a:rPr lang="en-US" dirty="0" err="1" smtClean="0">
                <a:solidFill>
                  <a:schemeClr val="tx1"/>
                </a:solidFill>
              </a:rPr>
              <a:t>organisation</a:t>
            </a:r>
            <a:r>
              <a:rPr lang="en-US" dirty="0" smtClean="0">
                <a:solidFill>
                  <a:schemeClr val="tx1"/>
                </a:solidFill>
              </a:rPr>
              <a:t> structure to execute the plan, how many </a:t>
            </a:r>
            <a:r>
              <a:rPr lang="en-US" dirty="0" err="1" smtClean="0">
                <a:solidFill>
                  <a:schemeClr val="tx1"/>
                </a:solidFill>
              </a:rPr>
              <a:t>depts</a:t>
            </a:r>
            <a:r>
              <a:rPr lang="en-US" dirty="0" smtClean="0">
                <a:solidFill>
                  <a:schemeClr val="tx1"/>
                </a:solidFill>
              </a:rPr>
              <a:t> are needed, sub-units needed, how many posts or designations are needed in each dept, how to distribute the authority and responsibility among diff people</a:t>
            </a:r>
            <a:r>
              <a:rPr lang="en-US" dirty="0" smtClean="0"/>
              <a:t/>
            </a:r>
            <a:br>
              <a:rPr lang="en-US" dirty="0" smtClean="0"/>
            </a:br>
            <a:endParaRPr lang="en-US"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lstStyle/>
          <a:p>
            <a:r>
              <a:rPr lang="en-US" dirty="0" smtClean="0"/>
              <a:t>Nature of Coordination</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buFont typeface="+mj-lt"/>
              <a:buAutoNum type="arabicPeriod" startAt="4"/>
            </a:pPr>
            <a:r>
              <a:rPr lang="en-US" b="1" dirty="0" smtClean="0">
                <a:solidFill>
                  <a:schemeClr val="tx1"/>
                </a:solidFill>
              </a:rPr>
              <a:t>Coordination is a pervasive function: </a:t>
            </a:r>
            <a:r>
              <a:rPr lang="en-US" dirty="0" smtClean="0">
                <a:solidFill>
                  <a:schemeClr val="tx1"/>
                </a:solidFill>
              </a:rPr>
              <a:t>all </a:t>
            </a:r>
            <a:r>
              <a:rPr lang="en-US" dirty="0" err="1" smtClean="0">
                <a:solidFill>
                  <a:schemeClr val="tx1"/>
                </a:solidFill>
              </a:rPr>
              <a:t>depts</a:t>
            </a:r>
            <a:r>
              <a:rPr lang="en-US" dirty="0" smtClean="0">
                <a:solidFill>
                  <a:schemeClr val="tx1"/>
                </a:solidFill>
              </a:rPr>
              <a:t> and for all functions</a:t>
            </a:r>
          </a:p>
          <a:p>
            <a:pPr marL="514350" indent="-514350" algn="l" fontAlgn="base">
              <a:buFont typeface="+mj-lt"/>
              <a:buAutoNum type="arabicPeriod" startAt="4"/>
            </a:pPr>
            <a:r>
              <a:rPr lang="en-US" b="1" dirty="0" smtClean="0">
                <a:solidFill>
                  <a:schemeClr val="tx1"/>
                </a:solidFill>
              </a:rPr>
              <a:t>Coordination is the responsibility of all managers: </a:t>
            </a:r>
            <a:r>
              <a:rPr lang="en-US" dirty="0" smtClean="0">
                <a:solidFill>
                  <a:schemeClr val="tx1"/>
                </a:solidFill>
              </a:rPr>
              <a:t>Top level-coordinate </a:t>
            </a:r>
            <a:r>
              <a:rPr lang="en-US" dirty="0" err="1" smtClean="0">
                <a:solidFill>
                  <a:schemeClr val="tx1"/>
                </a:solidFill>
              </a:rPr>
              <a:t>plans,policies</a:t>
            </a:r>
            <a:r>
              <a:rPr lang="en-US" dirty="0" smtClean="0">
                <a:solidFill>
                  <a:schemeClr val="tx1"/>
                </a:solidFill>
              </a:rPr>
              <a:t>- middle level coordinate departmental activities and lower level coordinate the activities of workers</a:t>
            </a:r>
          </a:p>
          <a:p>
            <a:pPr marL="514350" indent="-514350" algn="l" fontAlgn="base">
              <a:buFont typeface="+mj-lt"/>
              <a:buAutoNum type="arabicPeriod" startAt="4"/>
            </a:pPr>
            <a:r>
              <a:rPr lang="en-US" b="1" dirty="0" smtClean="0">
                <a:solidFill>
                  <a:schemeClr val="tx1"/>
                </a:solidFill>
              </a:rPr>
              <a:t>Coordination is a deliberate function: </a:t>
            </a:r>
            <a:r>
              <a:rPr lang="en-US" dirty="0" smtClean="0">
                <a:solidFill>
                  <a:schemeClr val="tx1"/>
                </a:solidFill>
              </a:rPr>
              <a:t>to avoid confusion, chaos-bring unity and integration</a:t>
            </a:r>
            <a:endParaRPr lang="en-US" b="1" dirty="0" smtClean="0">
              <a:solidFill>
                <a:schemeClr val="tx1"/>
              </a:solidFill>
            </a:endParaRPr>
          </a:p>
          <a:p>
            <a:pPr marL="514350" indent="-514350" algn="l" fontAlgn="base">
              <a:buAutoNum type="arabicPeriod" startAt="4"/>
            </a:pPr>
            <a:endParaRPr lang="en-US" b="1" dirty="0" smtClean="0">
              <a:solidFill>
                <a:schemeClr val="tx1"/>
              </a:solidFill>
            </a:endParaRPr>
          </a:p>
          <a:p>
            <a:pPr marL="514350" indent="-514350" algn="l" fontAlgn="base"/>
            <a:endParaRPr lang="en-US" b="1"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lstStyle/>
          <a:p>
            <a:r>
              <a:rPr lang="en-US" dirty="0" smtClean="0"/>
              <a:t>Importance of Coordination</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buAutoNum type="arabicPeriod"/>
            </a:pPr>
            <a:r>
              <a:rPr lang="en-US" b="1" dirty="0" smtClean="0">
                <a:solidFill>
                  <a:schemeClr val="tx1"/>
                </a:solidFill>
              </a:rPr>
              <a:t>Size of the </a:t>
            </a:r>
            <a:r>
              <a:rPr lang="en-US" b="1" dirty="0" err="1" smtClean="0">
                <a:solidFill>
                  <a:schemeClr val="tx1"/>
                </a:solidFill>
              </a:rPr>
              <a:t>organisation</a:t>
            </a:r>
            <a:r>
              <a:rPr lang="en-US" b="1" dirty="0" smtClean="0">
                <a:solidFill>
                  <a:schemeClr val="tx1"/>
                </a:solidFill>
              </a:rPr>
              <a:t>: </a:t>
            </a:r>
            <a:r>
              <a:rPr lang="en-US" dirty="0" smtClean="0">
                <a:solidFill>
                  <a:schemeClr val="tx1"/>
                </a:solidFill>
              </a:rPr>
              <a:t>greater the size of org. more coordination required-more workers-more efforts needed</a:t>
            </a:r>
          </a:p>
          <a:p>
            <a:pPr marL="514350" indent="-514350" algn="l" fontAlgn="base">
              <a:buAutoNum type="arabicPeriod"/>
            </a:pPr>
            <a:r>
              <a:rPr lang="en-US" b="1" dirty="0" smtClean="0">
                <a:solidFill>
                  <a:schemeClr val="tx1"/>
                </a:solidFill>
              </a:rPr>
              <a:t>Functional differentiation: </a:t>
            </a:r>
            <a:r>
              <a:rPr lang="en-US" dirty="0" smtClean="0">
                <a:solidFill>
                  <a:schemeClr val="tx1"/>
                </a:solidFill>
              </a:rPr>
              <a:t>diff </a:t>
            </a:r>
            <a:r>
              <a:rPr lang="en-US" dirty="0" err="1" smtClean="0">
                <a:solidFill>
                  <a:schemeClr val="tx1"/>
                </a:solidFill>
              </a:rPr>
              <a:t>depts</a:t>
            </a:r>
            <a:r>
              <a:rPr lang="en-US" dirty="0" smtClean="0">
                <a:solidFill>
                  <a:schemeClr val="tx1"/>
                </a:solidFill>
              </a:rPr>
              <a:t>, sections, divisions are interlinked and interdependent-bring all activities together</a:t>
            </a:r>
          </a:p>
          <a:p>
            <a:pPr marL="514350" indent="-514350" algn="l" fontAlgn="base">
              <a:buAutoNum type="arabicPeriod"/>
            </a:pPr>
            <a:r>
              <a:rPr lang="en-US" b="1" dirty="0" err="1" smtClean="0">
                <a:solidFill>
                  <a:schemeClr val="tx1"/>
                </a:solidFill>
              </a:rPr>
              <a:t>Specialisation</a:t>
            </a:r>
            <a:r>
              <a:rPr lang="en-US" b="1" dirty="0" smtClean="0">
                <a:solidFill>
                  <a:schemeClr val="tx1"/>
                </a:solidFill>
              </a:rPr>
              <a:t>: </a:t>
            </a:r>
            <a:r>
              <a:rPr lang="en-US" dirty="0" smtClean="0">
                <a:solidFill>
                  <a:schemeClr val="tx1"/>
                </a:solidFill>
              </a:rPr>
              <a:t>All specialist shouldn’t take all decisions-managers need to take care to avoid chaos and confusion</a:t>
            </a:r>
            <a:endParaRPr lang="en-US" b="1" dirty="0" smtClean="0">
              <a:solidFill>
                <a:schemeClr val="tx1"/>
              </a:solidFill>
            </a:endParaRPr>
          </a:p>
          <a:p>
            <a:pPr marL="514350" indent="-514350" algn="l" fontAlgn="base"/>
            <a:endParaRPr lang="en-US" b="1"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lstStyle/>
          <a:p>
            <a:r>
              <a:rPr lang="en-US" dirty="0" smtClean="0"/>
              <a:t>Functions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r>
              <a:rPr lang="en-US" b="1" dirty="0" smtClean="0">
                <a:solidFill>
                  <a:schemeClr val="tx1"/>
                </a:solidFill>
              </a:rPr>
              <a:t>Questions:</a:t>
            </a:r>
          </a:p>
          <a:p>
            <a:pPr marL="514350" indent="-514350" algn="l" fontAlgn="base"/>
            <a:r>
              <a:rPr lang="en-US" b="1" dirty="0" smtClean="0">
                <a:solidFill>
                  <a:schemeClr val="tx1"/>
                </a:solidFill>
              </a:rPr>
              <a:t>1. XYZ Ltd. Is not performing well these days. The company’s sales and profits are declining continuously. The production dept. is blaming the </a:t>
            </a:r>
            <a:r>
              <a:rPr lang="en-US" b="1" dirty="0" err="1" smtClean="0">
                <a:solidFill>
                  <a:schemeClr val="tx1"/>
                </a:solidFill>
              </a:rPr>
              <a:t>mktg</a:t>
            </a:r>
            <a:r>
              <a:rPr lang="en-US" b="1" dirty="0" smtClean="0">
                <a:solidFill>
                  <a:schemeClr val="tx1"/>
                </a:solidFill>
              </a:rPr>
              <a:t> dept for not meeting the sales targets. The </a:t>
            </a:r>
            <a:r>
              <a:rPr lang="en-US" b="1" dirty="0" err="1" smtClean="0">
                <a:solidFill>
                  <a:schemeClr val="tx1"/>
                </a:solidFill>
              </a:rPr>
              <a:t>mktg</a:t>
            </a:r>
            <a:r>
              <a:rPr lang="en-US" b="1" dirty="0" smtClean="0">
                <a:solidFill>
                  <a:schemeClr val="tx1"/>
                </a:solidFill>
              </a:rPr>
              <a:t> dept is blaming the </a:t>
            </a:r>
            <a:r>
              <a:rPr lang="en-US" b="1" dirty="0" err="1" smtClean="0">
                <a:solidFill>
                  <a:schemeClr val="tx1"/>
                </a:solidFill>
              </a:rPr>
              <a:t>prodn</a:t>
            </a:r>
            <a:r>
              <a:rPr lang="en-US" b="1" dirty="0" smtClean="0">
                <a:solidFill>
                  <a:schemeClr val="tx1"/>
                </a:solidFill>
              </a:rPr>
              <a:t> dept for poor quality and higher cost of </a:t>
            </a:r>
            <a:r>
              <a:rPr lang="en-US" b="1" dirty="0" err="1" smtClean="0">
                <a:solidFill>
                  <a:schemeClr val="tx1"/>
                </a:solidFill>
              </a:rPr>
              <a:t>prodn</a:t>
            </a:r>
            <a:r>
              <a:rPr lang="en-US" b="1" dirty="0" smtClean="0">
                <a:solidFill>
                  <a:schemeClr val="tx1"/>
                </a:solidFill>
              </a:rPr>
              <a:t>. The finance dept. is blaming both for the decline in returns on investment. What do co lack?</a:t>
            </a:r>
          </a:p>
          <a:p>
            <a:pPr marL="514350" indent="-514350" algn="l" fontAlgn="base"/>
            <a:endParaRPr lang="en-US" b="1"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lstStyle/>
          <a:p>
            <a:r>
              <a:rPr lang="en-US" dirty="0" smtClean="0"/>
              <a:t>Functions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r>
              <a:rPr lang="en-US" b="1" dirty="0" smtClean="0">
                <a:solidFill>
                  <a:schemeClr val="tx1"/>
                </a:solidFill>
              </a:rPr>
              <a:t>Questions:</a:t>
            </a:r>
          </a:p>
          <a:p>
            <a:pPr marL="514350" indent="-514350" algn="l" fontAlgn="base"/>
            <a:r>
              <a:rPr lang="en-US" b="1" dirty="0" smtClean="0">
                <a:solidFill>
                  <a:schemeClr val="tx1"/>
                </a:solidFill>
              </a:rPr>
              <a:t>2.  A company plans well in advance and has a sound org. structure, with efficient advisory staff as well as control systems. On several occasions, it finds that plans are not being adhered to. It leads to confusion and duplication of work. Advise the company. </a:t>
            </a:r>
          </a:p>
          <a:p>
            <a:pPr marL="514350" indent="-514350" algn="l" fontAlgn="base"/>
            <a:endParaRPr lang="en-US" b="1"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lstStyle/>
          <a:p>
            <a:r>
              <a:rPr lang="en-US" dirty="0" smtClean="0"/>
              <a:t>Functions of Management</a:t>
            </a:r>
            <a:endParaRPr lang="en-US" dirty="0"/>
          </a:p>
        </p:txBody>
      </p:sp>
      <p:sp>
        <p:nvSpPr>
          <p:cNvPr id="3" name="Subtitle 2"/>
          <p:cNvSpPr>
            <a:spLocks noGrp="1"/>
          </p:cNvSpPr>
          <p:nvPr>
            <p:ph type="subTitle" idx="1"/>
          </p:nvPr>
        </p:nvSpPr>
        <p:spPr>
          <a:xfrm>
            <a:off x="228600" y="1219200"/>
            <a:ext cx="8610600" cy="5334000"/>
          </a:xfrm>
        </p:spPr>
        <p:txBody>
          <a:bodyPr>
            <a:normAutofit fontScale="85000" lnSpcReduction="10000"/>
          </a:bodyPr>
          <a:lstStyle/>
          <a:p>
            <a:pPr marL="514350" indent="-514350" algn="l" fontAlgn="base"/>
            <a:r>
              <a:rPr lang="en-US" b="1" dirty="0" smtClean="0">
                <a:solidFill>
                  <a:schemeClr val="tx1"/>
                </a:solidFill>
              </a:rPr>
              <a:t>Questions:</a:t>
            </a:r>
          </a:p>
          <a:p>
            <a:pPr marL="514350" indent="-514350" algn="l" fontAlgn="base"/>
            <a:r>
              <a:rPr lang="en-US" b="1" dirty="0" smtClean="0">
                <a:solidFill>
                  <a:schemeClr val="tx1"/>
                </a:solidFill>
              </a:rPr>
              <a:t>3.  The GM of </a:t>
            </a:r>
            <a:r>
              <a:rPr lang="en-US" b="1" dirty="0" err="1" smtClean="0">
                <a:solidFill>
                  <a:schemeClr val="tx1"/>
                </a:solidFill>
              </a:rPr>
              <a:t>Dehradun</a:t>
            </a:r>
            <a:r>
              <a:rPr lang="en-US" b="1" dirty="0" smtClean="0">
                <a:solidFill>
                  <a:schemeClr val="tx1"/>
                </a:solidFill>
              </a:rPr>
              <a:t> Wood </a:t>
            </a:r>
            <a:r>
              <a:rPr lang="en-US" b="1" dirty="0" err="1" smtClean="0">
                <a:solidFill>
                  <a:schemeClr val="tx1"/>
                </a:solidFill>
              </a:rPr>
              <a:t>Pvt</a:t>
            </a:r>
            <a:r>
              <a:rPr lang="en-US" b="1" dirty="0" smtClean="0">
                <a:solidFill>
                  <a:schemeClr val="tx1"/>
                </a:solidFill>
              </a:rPr>
              <a:t> Ltd. Called a meeting of the </a:t>
            </a:r>
            <a:r>
              <a:rPr lang="en-US" b="1" dirty="0" err="1" smtClean="0">
                <a:solidFill>
                  <a:schemeClr val="tx1"/>
                </a:solidFill>
              </a:rPr>
              <a:t>Prodn</a:t>
            </a:r>
            <a:r>
              <a:rPr lang="en-US" b="1" dirty="0" smtClean="0">
                <a:solidFill>
                  <a:schemeClr val="tx1"/>
                </a:solidFill>
              </a:rPr>
              <a:t> </a:t>
            </a:r>
            <a:r>
              <a:rPr lang="en-US" b="1" dirty="0" err="1" smtClean="0">
                <a:solidFill>
                  <a:schemeClr val="tx1"/>
                </a:solidFill>
              </a:rPr>
              <a:t>mngr</a:t>
            </a:r>
            <a:r>
              <a:rPr lang="en-US" b="1" dirty="0" smtClean="0">
                <a:solidFill>
                  <a:schemeClr val="tx1"/>
                </a:solidFill>
              </a:rPr>
              <a:t> and Sales Mngr. he explained to them that both of these </a:t>
            </a:r>
            <a:r>
              <a:rPr lang="en-US" b="1" dirty="0" err="1" smtClean="0">
                <a:solidFill>
                  <a:schemeClr val="tx1"/>
                </a:solidFill>
              </a:rPr>
              <a:t>depts</a:t>
            </a:r>
            <a:r>
              <a:rPr lang="en-US" b="1" dirty="0" smtClean="0">
                <a:solidFill>
                  <a:schemeClr val="tx1"/>
                </a:solidFill>
              </a:rPr>
              <a:t> are the base of the company’s success. Therefore, it is very necessary for both of them to work with coordination. Also, they were told that whatever decision they took for their respective </a:t>
            </a:r>
            <a:r>
              <a:rPr lang="en-US" b="1" dirty="0" err="1" smtClean="0">
                <a:solidFill>
                  <a:schemeClr val="tx1"/>
                </a:solidFill>
              </a:rPr>
              <a:t>depts</a:t>
            </a:r>
            <a:r>
              <a:rPr lang="en-US" b="1" dirty="0" smtClean="0">
                <a:solidFill>
                  <a:schemeClr val="tx1"/>
                </a:solidFill>
              </a:rPr>
              <a:t>; which could affect others, they must give its information to them immediately. They did the same. As a result of this, there never arose a situation in the company, when the sales orders could not be complied with because of the shortage of goods. Identify the importance </a:t>
            </a:r>
            <a:r>
              <a:rPr lang="en-US" b="1" smtClean="0">
                <a:solidFill>
                  <a:schemeClr val="tx1"/>
                </a:solidFill>
              </a:rPr>
              <a:t>of coordination</a:t>
            </a:r>
            <a:endParaRPr lang="en-US" b="1" dirty="0" smtClean="0">
              <a:solidFill>
                <a:schemeClr val="tx1"/>
              </a:solidFill>
            </a:endParaRPr>
          </a:p>
          <a:p>
            <a:pPr marL="514350" indent="-514350" algn="l" fontAlgn="base"/>
            <a:endParaRPr lang="en-US"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lstStyle/>
          <a:p>
            <a:r>
              <a:rPr lang="en-US" dirty="0" smtClean="0"/>
              <a:t>Functions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buFont typeface="+mj-lt"/>
              <a:buAutoNum type="arabicPeriod" startAt="3"/>
            </a:pPr>
            <a:r>
              <a:rPr lang="en-US" b="1" dirty="0" smtClean="0">
                <a:solidFill>
                  <a:schemeClr val="tx1"/>
                </a:solidFill>
              </a:rPr>
              <a:t>Staffing: </a:t>
            </a:r>
            <a:r>
              <a:rPr lang="en-US" dirty="0" smtClean="0">
                <a:solidFill>
                  <a:schemeClr val="tx1"/>
                </a:solidFill>
              </a:rPr>
              <a:t>Recruiting, selecting, appointing the employees, assigning them duties, maintaining cordial relations, taking care of grievances of employees, training and developing the employees, deciding their remuneration, promotion, increments, evaluating the performance, maintaining personal records of employees. </a:t>
            </a:r>
            <a:r>
              <a:rPr lang="en-US" dirty="0" smtClean="0"/>
              <a:t/>
            </a:r>
            <a:br>
              <a:rPr lang="en-US" dirty="0" smtClean="0"/>
            </a:br>
            <a:endParaRPr lang="en-US"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lstStyle/>
          <a:p>
            <a:r>
              <a:rPr lang="en-US" dirty="0" smtClean="0"/>
              <a:t>Functions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r>
              <a:rPr lang="en-US" b="1" dirty="0" smtClean="0">
                <a:solidFill>
                  <a:schemeClr val="tx1"/>
                </a:solidFill>
              </a:rPr>
              <a:t>4. Directing: </a:t>
            </a:r>
            <a:r>
              <a:rPr lang="en-US" dirty="0" smtClean="0">
                <a:solidFill>
                  <a:schemeClr val="tx1"/>
                </a:solidFill>
              </a:rPr>
              <a:t>Instructing employees and getting the work done, motivating them, supervising the activities of employees, communicating with them(supervising, motivating, communicating and leadership)</a:t>
            </a:r>
          </a:p>
          <a:p>
            <a:pPr marL="514350" indent="-514350" algn="l" fontAlgn="base"/>
            <a:r>
              <a:rPr lang="en-US" b="1" dirty="0" smtClean="0">
                <a:solidFill>
                  <a:schemeClr val="tx1"/>
                </a:solidFill>
              </a:rPr>
              <a:t>5. Controlling: </a:t>
            </a:r>
            <a:r>
              <a:rPr lang="en-US" dirty="0" smtClean="0">
                <a:solidFill>
                  <a:schemeClr val="tx1"/>
                </a:solidFill>
              </a:rPr>
              <a:t>matching the actual performance with planned performance. If no match then find out reasons of deviation and suggestive measures to come out on path of plan</a:t>
            </a:r>
            <a:r>
              <a:rPr lang="en-US" dirty="0" smtClean="0"/>
              <a:t/>
            </a:r>
            <a:br>
              <a:rPr lang="en-US" dirty="0" smtClean="0"/>
            </a:br>
            <a:endParaRPr lang="en-US" b="1"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lstStyle/>
          <a:p>
            <a:r>
              <a:rPr lang="en-US" dirty="0" smtClean="0"/>
              <a:t>Functions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buFont typeface="Arial" charset="0"/>
              <a:buChar char="•"/>
            </a:pPr>
            <a:r>
              <a:rPr lang="en-US" b="1" dirty="0" smtClean="0">
                <a:solidFill>
                  <a:schemeClr val="tx1"/>
                </a:solidFill>
              </a:rPr>
              <a:t>Coordination- </a:t>
            </a:r>
            <a:r>
              <a:rPr lang="en-US" dirty="0" smtClean="0">
                <a:solidFill>
                  <a:schemeClr val="tx1"/>
                </a:solidFill>
              </a:rPr>
              <a:t>bringing together the activities and resources of </a:t>
            </a:r>
            <a:r>
              <a:rPr lang="en-US" dirty="0" err="1" smtClean="0">
                <a:solidFill>
                  <a:schemeClr val="tx1"/>
                </a:solidFill>
              </a:rPr>
              <a:t>organisation</a:t>
            </a:r>
            <a:r>
              <a:rPr lang="en-US" dirty="0" smtClean="0">
                <a:solidFill>
                  <a:schemeClr val="tx1"/>
                </a:solidFill>
              </a:rPr>
              <a:t> and bringing harmony in them.</a:t>
            </a:r>
          </a:p>
          <a:p>
            <a:pPr marL="514350" indent="-514350" algn="l" fontAlgn="base">
              <a:buFont typeface="Arial" charset="0"/>
              <a:buChar char="•"/>
            </a:pPr>
            <a:r>
              <a:rPr lang="en-US" b="1" dirty="0" smtClean="0">
                <a:solidFill>
                  <a:schemeClr val="tx1"/>
                </a:solidFill>
              </a:rPr>
              <a:t>Coordination the essence of management: </a:t>
            </a:r>
            <a:endParaRPr lang="en-US" dirty="0" smtClean="0">
              <a:solidFill>
                <a:schemeClr val="tx1"/>
              </a:solidFill>
            </a:endParaRPr>
          </a:p>
          <a:p>
            <a:pPr marL="514350" indent="-514350" algn="l" fontAlgn="base">
              <a:buFont typeface="Wingdings" pitchFamily="2" charset="2"/>
              <a:buChar char="q"/>
            </a:pPr>
            <a:r>
              <a:rPr lang="en-US" b="1" dirty="0" smtClean="0">
                <a:solidFill>
                  <a:schemeClr val="accent6">
                    <a:lumMod val="75000"/>
                  </a:schemeClr>
                </a:solidFill>
              </a:rPr>
              <a:t>It is needed to perform all the functions of management: </a:t>
            </a:r>
          </a:p>
          <a:p>
            <a:pPr marL="571500" indent="-571500" algn="l" fontAlgn="base">
              <a:buFont typeface="+mj-lt"/>
              <a:buAutoNum type="romanLcPeriod"/>
            </a:pPr>
            <a:r>
              <a:rPr lang="en-US" dirty="0" smtClean="0">
                <a:solidFill>
                  <a:schemeClr val="tx1"/>
                </a:solidFill>
              </a:rPr>
              <a:t>Starts at the planning stage when top </a:t>
            </a:r>
            <a:r>
              <a:rPr lang="en-US" dirty="0" err="1" smtClean="0">
                <a:solidFill>
                  <a:schemeClr val="tx1"/>
                </a:solidFill>
              </a:rPr>
              <a:t>mngt</a:t>
            </a:r>
            <a:r>
              <a:rPr lang="en-US" dirty="0" smtClean="0">
                <a:solidFill>
                  <a:schemeClr val="tx1"/>
                </a:solidFill>
              </a:rPr>
              <a:t> plans for whole org</a:t>
            </a:r>
            <a:r>
              <a:rPr lang="en-US" dirty="0" smtClean="0"/>
              <a:t/>
            </a:r>
            <a:br>
              <a:rPr lang="en-US" dirty="0" smtClean="0"/>
            </a:br>
            <a:endParaRPr lang="en-US" b="1"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lstStyle/>
          <a:p>
            <a:r>
              <a:rPr lang="en-US" dirty="0" smtClean="0"/>
              <a:t>Functions of Management</a:t>
            </a:r>
            <a:endParaRPr lang="en-US" dirty="0"/>
          </a:p>
        </p:txBody>
      </p:sp>
      <p:sp>
        <p:nvSpPr>
          <p:cNvPr id="3" name="Subtitle 2"/>
          <p:cNvSpPr>
            <a:spLocks noGrp="1"/>
          </p:cNvSpPr>
          <p:nvPr>
            <p:ph type="subTitle" idx="1"/>
          </p:nvPr>
        </p:nvSpPr>
        <p:spPr>
          <a:xfrm>
            <a:off x="228600" y="1219200"/>
            <a:ext cx="8610600" cy="5334000"/>
          </a:xfrm>
        </p:spPr>
        <p:txBody>
          <a:bodyPr>
            <a:normAutofit lnSpcReduction="10000"/>
          </a:bodyPr>
          <a:lstStyle/>
          <a:p>
            <a:pPr marL="571500" indent="-571500" algn="l" fontAlgn="base">
              <a:buFont typeface="+mj-lt"/>
              <a:buAutoNum type="romanLcPeriod"/>
            </a:pPr>
            <a:r>
              <a:rPr lang="en-US" dirty="0" smtClean="0">
                <a:solidFill>
                  <a:schemeClr val="tx1"/>
                </a:solidFill>
              </a:rPr>
              <a:t>Starts at the planning stage when top </a:t>
            </a:r>
            <a:r>
              <a:rPr lang="en-US" dirty="0" err="1" smtClean="0">
                <a:solidFill>
                  <a:schemeClr val="tx1"/>
                </a:solidFill>
              </a:rPr>
              <a:t>mngt</a:t>
            </a:r>
            <a:r>
              <a:rPr lang="en-US" dirty="0" smtClean="0">
                <a:solidFill>
                  <a:schemeClr val="tx1"/>
                </a:solidFill>
              </a:rPr>
              <a:t> plans for whole org</a:t>
            </a:r>
          </a:p>
          <a:p>
            <a:pPr marL="571500" indent="-571500" algn="l" fontAlgn="base">
              <a:buFont typeface="+mj-lt"/>
              <a:buAutoNum type="romanLcPeriod"/>
            </a:pPr>
            <a:r>
              <a:rPr lang="en-US" dirty="0" smtClean="0">
                <a:solidFill>
                  <a:schemeClr val="tx1"/>
                </a:solidFill>
              </a:rPr>
              <a:t>Based on plans then </a:t>
            </a:r>
            <a:r>
              <a:rPr lang="en-US" dirty="0" err="1" smtClean="0">
                <a:solidFill>
                  <a:schemeClr val="tx1"/>
                </a:solidFill>
              </a:rPr>
              <a:t>organisational</a:t>
            </a:r>
            <a:r>
              <a:rPr lang="en-US" dirty="0" smtClean="0">
                <a:solidFill>
                  <a:schemeClr val="tx1"/>
                </a:solidFill>
              </a:rPr>
              <a:t> structure is developed</a:t>
            </a:r>
          </a:p>
          <a:p>
            <a:pPr marL="571500" indent="-571500" algn="l" fontAlgn="base">
              <a:buFont typeface="+mj-lt"/>
              <a:buAutoNum type="romanLcPeriod"/>
            </a:pPr>
            <a:r>
              <a:rPr lang="en-US" dirty="0" smtClean="0">
                <a:solidFill>
                  <a:schemeClr val="tx1"/>
                </a:solidFill>
              </a:rPr>
              <a:t>Staff is recruited, selected and trained as per org. structure and plan</a:t>
            </a:r>
          </a:p>
          <a:p>
            <a:pPr marL="571500" indent="-571500" algn="l" fontAlgn="base">
              <a:buFont typeface="+mj-lt"/>
              <a:buAutoNum type="romanLcPeriod"/>
            </a:pPr>
            <a:r>
              <a:rPr lang="en-US" dirty="0" smtClean="0">
                <a:solidFill>
                  <a:schemeClr val="tx1"/>
                </a:solidFill>
              </a:rPr>
              <a:t>To ensure right execution of plan directions are given</a:t>
            </a:r>
          </a:p>
          <a:p>
            <a:pPr marL="571500" indent="-571500" algn="l" fontAlgn="base">
              <a:buFont typeface="+mj-lt"/>
              <a:buAutoNum type="romanLcPeriod"/>
            </a:pPr>
            <a:r>
              <a:rPr lang="en-US" dirty="0" smtClean="0">
                <a:solidFill>
                  <a:schemeClr val="tx1"/>
                </a:solidFill>
              </a:rPr>
              <a:t>Controlling ensure no discrepancy between plan and actual performance.</a:t>
            </a:r>
            <a:r>
              <a:rPr lang="en-US" dirty="0" smtClean="0"/>
              <a:t/>
            </a:r>
            <a:br>
              <a:rPr lang="en-US" dirty="0" smtClean="0"/>
            </a:br>
            <a:endParaRPr lang="en-US" b="1"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lstStyle/>
          <a:p>
            <a:r>
              <a:rPr lang="en-US" dirty="0" smtClean="0"/>
              <a:t>Functions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buFont typeface="Wingdings" pitchFamily="2" charset="2"/>
              <a:buChar char="q"/>
            </a:pPr>
            <a:r>
              <a:rPr lang="en-US" b="1" dirty="0" smtClean="0">
                <a:solidFill>
                  <a:schemeClr val="accent6">
                    <a:lumMod val="75000"/>
                  </a:schemeClr>
                </a:solidFill>
              </a:rPr>
              <a:t>It is required at all the levels:</a:t>
            </a:r>
          </a:p>
          <a:p>
            <a:pPr marL="571500" indent="-571500" algn="l" fontAlgn="base">
              <a:buFont typeface="+mj-lt"/>
              <a:buAutoNum type="romanLcPeriod"/>
            </a:pPr>
            <a:r>
              <a:rPr lang="en-US" dirty="0" smtClean="0">
                <a:solidFill>
                  <a:schemeClr val="tx1"/>
                </a:solidFill>
              </a:rPr>
              <a:t>Top level: to integrate all the activities of org. and lead the efforts of all the individuals in one common direction</a:t>
            </a:r>
          </a:p>
          <a:p>
            <a:pPr marL="571500" indent="-571500" algn="l" fontAlgn="base">
              <a:buFont typeface="+mj-lt"/>
              <a:buAutoNum type="romanLcPeriod"/>
            </a:pPr>
            <a:r>
              <a:rPr lang="en-US" b="1" dirty="0" smtClean="0">
                <a:solidFill>
                  <a:schemeClr val="tx1"/>
                </a:solidFill>
              </a:rPr>
              <a:t>Middle level: </a:t>
            </a:r>
            <a:r>
              <a:rPr lang="en-US" dirty="0" smtClean="0">
                <a:solidFill>
                  <a:schemeClr val="tx1"/>
                </a:solidFill>
              </a:rPr>
              <a:t>to balance activities of diff. dept so that these can work as a part of one org.</a:t>
            </a:r>
          </a:p>
          <a:p>
            <a:pPr marL="571500" indent="-571500" algn="l" fontAlgn="base">
              <a:buFont typeface="+mj-lt"/>
              <a:buAutoNum type="romanLcPeriod"/>
            </a:pPr>
            <a:r>
              <a:rPr lang="en-US" b="1" dirty="0" smtClean="0">
                <a:solidFill>
                  <a:schemeClr val="tx1"/>
                </a:solidFill>
              </a:rPr>
              <a:t>Lower level: </a:t>
            </a:r>
            <a:r>
              <a:rPr lang="en-US" dirty="0" smtClean="0">
                <a:solidFill>
                  <a:schemeClr val="tx1"/>
                </a:solidFill>
              </a:rPr>
              <a:t>to integrate the activities of workers towards achievement of org. objectives</a:t>
            </a:r>
            <a:endParaRPr lang="en-US" b="1"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lstStyle/>
          <a:p>
            <a:r>
              <a:rPr lang="en-US" dirty="0" smtClean="0"/>
              <a:t>Functions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buFont typeface="Wingdings" pitchFamily="2" charset="2"/>
              <a:buChar char="q"/>
            </a:pPr>
            <a:r>
              <a:rPr lang="en-US" b="1" dirty="0" smtClean="0">
                <a:solidFill>
                  <a:schemeClr val="accent6">
                    <a:lumMod val="75000"/>
                  </a:schemeClr>
                </a:solidFill>
              </a:rPr>
              <a:t>It is most important function of an org: </a:t>
            </a:r>
          </a:p>
          <a:p>
            <a:pPr marL="571500" indent="-571500" algn="l" fontAlgn="base">
              <a:buFont typeface="+mj-lt"/>
              <a:buAutoNum type="romanLcPeriod"/>
            </a:pPr>
            <a:r>
              <a:rPr lang="en-US" dirty="0" smtClean="0">
                <a:solidFill>
                  <a:schemeClr val="tx1"/>
                </a:solidFill>
              </a:rPr>
              <a:t>Manager ensures orderly arrangement of individual and group efforts</a:t>
            </a:r>
          </a:p>
          <a:p>
            <a:pPr marL="571500" indent="-571500" algn="l" fontAlgn="base">
              <a:buFont typeface="+mj-lt"/>
              <a:buAutoNum type="romanLcPeriod"/>
            </a:pPr>
            <a:r>
              <a:rPr lang="en-US" dirty="0" smtClean="0">
                <a:solidFill>
                  <a:schemeClr val="tx1"/>
                </a:solidFill>
              </a:rPr>
              <a:t>Makes sure that planned objectives are achieved with minimum conflicts</a:t>
            </a:r>
            <a:endParaRPr 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lstStyle/>
          <a:p>
            <a:r>
              <a:rPr lang="en-US" dirty="0" smtClean="0"/>
              <a:t>Functions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r>
              <a:rPr lang="en-US" b="1" dirty="0" smtClean="0">
                <a:solidFill>
                  <a:schemeClr val="tx1"/>
                </a:solidFill>
              </a:rPr>
              <a:t>Questions:</a:t>
            </a:r>
          </a:p>
          <a:p>
            <a:pPr marL="514350" indent="-514350" algn="l" fontAlgn="base"/>
            <a:r>
              <a:rPr lang="en-US" b="1" dirty="0" smtClean="0">
                <a:solidFill>
                  <a:schemeClr val="tx1"/>
                </a:solidFill>
              </a:rPr>
              <a:t>1. In a manufacturing unit the purchase dept. purchased 50 </a:t>
            </a:r>
            <a:r>
              <a:rPr lang="en-US" b="1" dirty="0" err="1" smtClean="0">
                <a:solidFill>
                  <a:schemeClr val="tx1"/>
                </a:solidFill>
              </a:rPr>
              <a:t>tonnes</a:t>
            </a:r>
            <a:r>
              <a:rPr lang="en-US" b="1" dirty="0" smtClean="0">
                <a:solidFill>
                  <a:schemeClr val="tx1"/>
                </a:solidFill>
              </a:rPr>
              <a:t> of raw material for production dept. although only 40 </a:t>
            </a:r>
            <a:r>
              <a:rPr lang="en-US" b="1" dirty="0" err="1" smtClean="0">
                <a:solidFill>
                  <a:schemeClr val="tx1"/>
                </a:solidFill>
              </a:rPr>
              <a:t>tonnes</a:t>
            </a:r>
            <a:r>
              <a:rPr lang="en-US" b="1" dirty="0" smtClean="0">
                <a:solidFill>
                  <a:schemeClr val="tx1"/>
                </a:solidFill>
              </a:rPr>
              <a:t> was needed by the production dept. Due to this goods were overproduced and not accepted by sales dept. As a result some goods remained unsolved. 1. Which aspect of </a:t>
            </a:r>
            <a:r>
              <a:rPr lang="en-US" b="1" dirty="0" err="1" smtClean="0">
                <a:solidFill>
                  <a:schemeClr val="tx1"/>
                </a:solidFill>
              </a:rPr>
              <a:t>mngt</a:t>
            </a:r>
            <a:r>
              <a:rPr lang="en-US" b="1" dirty="0" smtClean="0">
                <a:solidFill>
                  <a:schemeClr val="tx1"/>
                </a:solidFill>
              </a:rPr>
              <a:t>. Is lacking above. </a:t>
            </a:r>
          </a:p>
          <a:p>
            <a:pPr marL="514350" indent="-514350" algn="l" fontAlgn="base"/>
            <a:endParaRPr lang="en-US" b="1"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lstStyle/>
          <a:p>
            <a:r>
              <a:rPr lang="en-US" dirty="0" smtClean="0"/>
              <a:t>Nature of Coordination</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buAutoNum type="arabicPeriod"/>
            </a:pPr>
            <a:r>
              <a:rPr lang="en-US" b="1" dirty="0" smtClean="0">
                <a:solidFill>
                  <a:schemeClr val="tx1"/>
                </a:solidFill>
              </a:rPr>
              <a:t>Coordination integrates group efforts: </a:t>
            </a:r>
            <a:r>
              <a:rPr lang="en-US" dirty="0" smtClean="0">
                <a:solidFill>
                  <a:schemeClr val="tx1"/>
                </a:solidFill>
              </a:rPr>
              <a:t>Group brings orderliness-individuals have diff styles</a:t>
            </a:r>
          </a:p>
          <a:p>
            <a:pPr marL="514350" indent="-514350" algn="l" fontAlgn="base">
              <a:buAutoNum type="arabicPeriod"/>
            </a:pPr>
            <a:r>
              <a:rPr lang="en-US" b="1" dirty="0" smtClean="0">
                <a:solidFill>
                  <a:schemeClr val="tx1"/>
                </a:solidFill>
              </a:rPr>
              <a:t>Ensure unity of efforts: </a:t>
            </a:r>
            <a:r>
              <a:rPr lang="en-US" dirty="0" smtClean="0">
                <a:solidFill>
                  <a:schemeClr val="tx1"/>
                </a:solidFill>
              </a:rPr>
              <a:t>ensure unity of direction-all dept work hand in hand-binding force</a:t>
            </a:r>
          </a:p>
          <a:p>
            <a:pPr marL="514350" indent="-514350" algn="l" fontAlgn="base">
              <a:buAutoNum type="arabicPeriod"/>
            </a:pPr>
            <a:r>
              <a:rPr lang="en-US" b="1" dirty="0" smtClean="0">
                <a:solidFill>
                  <a:schemeClr val="tx1"/>
                </a:solidFill>
              </a:rPr>
              <a:t>Continuous process: </a:t>
            </a:r>
            <a:r>
              <a:rPr lang="en-US" dirty="0" smtClean="0">
                <a:solidFill>
                  <a:schemeClr val="tx1"/>
                </a:solidFill>
              </a:rPr>
              <a:t>managers works continuously to achieve coordination and maintain coordination </a:t>
            </a:r>
            <a:endParaRPr lang="en-US" b="1" dirty="0" smtClean="0">
              <a:solidFill>
                <a:schemeClr val="tx1"/>
              </a:solidFill>
            </a:endParaRPr>
          </a:p>
          <a:p>
            <a:pPr marL="514350" indent="-514350" algn="l" fontAlgn="base"/>
            <a:endParaRPr lang="en-US" b="1"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748</TotalTime>
  <Words>870</Words>
  <Application>Microsoft Office PowerPoint</Application>
  <PresentationFormat>On-screen Show (4:3)</PresentationFormat>
  <Paragraphs>52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Functions of Management</vt:lpstr>
      <vt:lpstr>Functions of Management</vt:lpstr>
      <vt:lpstr>Functions of Management</vt:lpstr>
      <vt:lpstr>Functions of Management</vt:lpstr>
      <vt:lpstr>Functions of Management</vt:lpstr>
      <vt:lpstr>Functions of Management</vt:lpstr>
      <vt:lpstr>Functions of Management</vt:lpstr>
      <vt:lpstr>Functions of Management</vt:lpstr>
      <vt:lpstr>Nature of Coordination</vt:lpstr>
      <vt:lpstr>Nature of Coordination</vt:lpstr>
      <vt:lpstr>Importance of Coordination</vt:lpstr>
      <vt:lpstr>Functions of Management</vt:lpstr>
      <vt:lpstr>Functions of Management</vt:lpstr>
      <vt:lpstr>Functions of Management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Mix</dc:title>
  <dc:creator>dell</dc:creator>
  <cp:lastModifiedBy>dell</cp:lastModifiedBy>
  <cp:revision>492</cp:revision>
  <dcterms:created xsi:type="dcterms:W3CDTF">2018-09-30T17:27:13Z</dcterms:created>
  <dcterms:modified xsi:type="dcterms:W3CDTF">2020-03-04T16:20:37Z</dcterms:modified>
</cp:coreProperties>
</file>